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8" r:id="rId2"/>
    <p:sldId id="263" r:id="rId3"/>
    <p:sldId id="319" r:id="rId4"/>
    <p:sldId id="313" r:id="rId5"/>
    <p:sldId id="314" r:id="rId6"/>
    <p:sldId id="315" r:id="rId7"/>
    <p:sldId id="316" r:id="rId8"/>
    <p:sldId id="321" r:id="rId9"/>
    <p:sldId id="320" r:id="rId10"/>
    <p:sldId id="322" r:id="rId11"/>
    <p:sldId id="325" r:id="rId12"/>
    <p:sldId id="326" r:id="rId13"/>
    <p:sldId id="327" r:id="rId14"/>
    <p:sldId id="330" r:id="rId15"/>
    <p:sldId id="328" r:id="rId16"/>
    <p:sldId id="329" r:id="rId17"/>
    <p:sldId id="331" r:id="rId18"/>
    <p:sldId id="332" r:id="rId19"/>
    <p:sldId id="269" r:id="rId20"/>
    <p:sldId id="270" r:id="rId21"/>
    <p:sldId id="333" r:id="rId22"/>
    <p:sldId id="334" r:id="rId23"/>
    <p:sldId id="302" r:id="rId24"/>
    <p:sldId id="303" r:id="rId25"/>
    <p:sldId id="266" r:id="rId26"/>
    <p:sldId id="267" r:id="rId27"/>
    <p:sldId id="268" r:id="rId28"/>
    <p:sldId id="272" r:id="rId29"/>
    <p:sldId id="282" r:id="rId30"/>
    <p:sldId id="283" r:id="rId31"/>
    <p:sldId id="324" r:id="rId32"/>
    <p:sldId id="277" r:id="rId33"/>
    <p:sldId id="335" r:id="rId34"/>
    <p:sldId id="336" r:id="rId35"/>
    <p:sldId id="279" r:id="rId36"/>
    <p:sldId id="280" r:id="rId37"/>
    <p:sldId id="323" r:id="rId38"/>
    <p:sldId id="297" r:id="rId39"/>
    <p:sldId id="281" r:id="rId40"/>
    <p:sldId id="311" r:id="rId41"/>
    <p:sldId id="285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8" r:id="rId50"/>
    <p:sldId id="300" r:id="rId51"/>
    <p:sldId id="29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2"/>
    <p:restoredTop sz="94694"/>
  </p:normalViewPr>
  <p:slideViewPr>
    <p:cSldViewPr snapToGrid="0" snapToObjects="1">
      <p:cViewPr varScale="1">
        <p:scale>
          <a:sx n="99" d="100"/>
          <a:sy n="99" d="100"/>
        </p:scale>
        <p:origin x="168" y="7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AWS Integration, Management &amp; </a:t>
            </a:r>
            <a:br>
              <a:rPr lang="en-US" sz="3600" dirty="0"/>
            </a:br>
            <a:r>
              <a:rPr lang="en-US" sz="3600" dirty="0"/>
              <a:t>Cloud-native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D1931-C25F-3C44-BB49-49F059A4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632"/>
            <a:ext cx="9144000" cy="56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9D3B-463D-434A-A027-8CCD034D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C75F-9FA9-014A-8CCC-C531B2D4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Cloud-native applications consist of services which call services which call services…</a:t>
            </a:r>
          </a:p>
          <a:p>
            <a:endParaRPr lang="en-US" dirty="0"/>
          </a:p>
          <a:p>
            <a:r>
              <a:rPr lang="en-US" dirty="0"/>
              <a:t>Our platform may experience cascading service failures:</a:t>
            </a:r>
          </a:p>
          <a:p>
            <a:endParaRPr lang="en-US" dirty="0"/>
          </a:p>
          <a:p>
            <a:pPr lvl="1"/>
            <a:r>
              <a:rPr lang="en-US" dirty="0"/>
              <a:t>One or more services generating huge demand for a shared service.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shared service which becomes unresponsive creates failures in other parts of the platform.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16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9D3B-463D-434A-A027-8CCD034D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C75F-9FA9-014A-8CCC-C531B2D4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3867666" cy="45287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Solution: services invoke one another through an abstraction layer which acts like an electrical circuit breaker.</a:t>
            </a:r>
          </a:p>
          <a:p>
            <a:endParaRPr lang="en-US" dirty="0"/>
          </a:p>
          <a:p>
            <a:r>
              <a:rPr lang="en-US" dirty="0"/>
              <a:t>Service blocks requests when external service is no longer available.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E8DE9-9C53-5542-B3C9-946956BA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66" y="1600201"/>
            <a:ext cx="4661586" cy="420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36C5-D87F-0146-AEC5-2AF100D5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Bulkhead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3A62-9811-DD42-9E5C-62A29747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a shared platform one customer may generate demand which impacts other customers (noisy-neighbor problem).</a:t>
            </a:r>
          </a:p>
          <a:p>
            <a:pPr lvl="1"/>
            <a:r>
              <a:rPr lang="en-US" dirty="0"/>
              <a:t>Or maybe one service negatively impacts another service.</a:t>
            </a:r>
          </a:p>
          <a:p>
            <a:endParaRPr lang="en-US" dirty="0"/>
          </a:p>
          <a:p>
            <a:r>
              <a:rPr lang="en-US" dirty="0"/>
              <a:t>Solution: partition resources into separate resource pools.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F39F3-5C5A-104D-BA47-7F595957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18" y="3845874"/>
            <a:ext cx="6236163" cy="225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36C5-D87F-0146-AEC5-2AF100D5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3A62-9811-DD42-9E5C-62A29747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9312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Transient failures are common in cloud-native applications and should be handled elegantly.</a:t>
            </a:r>
          </a:p>
          <a:p>
            <a:endParaRPr lang="en-US" dirty="0"/>
          </a:p>
          <a:p>
            <a:r>
              <a:rPr lang="en-US" dirty="0"/>
              <a:t>Solution: a service automatically tries to reconnect to another service after a connection failure.</a:t>
            </a:r>
          </a:p>
          <a:p>
            <a:pPr lvl="1"/>
            <a:r>
              <a:rPr lang="en-US" dirty="0"/>
              <a:t>We usually introduce a delay between re-connection attempts.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Many services trying to reconnect to a shared service may generate a retry storm!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practice we always try to implement an exponential back-off delay when retrying connections.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F8A43-7703-FF41-839E-6B632D2C6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81"/>
          <a:stretch/>
        </p:blipFill>
        <p:spPr>
          <a:xfrm>
            <a:off x="1648372" y="4584151"/>
            <a:ext cx="5384800" cy="18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7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AEE7-8891-8848-BF41-C9B000CD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49B7-5F62-2B4E-ABDA-B75C8B17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205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monolithic application may perform a series of processing steps on a data 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9F3E9-BEF3-AC43-89E4-93EDB6D8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58" y="2601099"/>
            <a:ext cx="5449883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77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AEE7-8891-8848-BF41-C9B000CD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49B7-5F62-2B4E-ABDA-B75C8B17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Cloud-native apps partition processing into separate components (called filters) that may be connected together to form a pipeline.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700CE-D233-9F45-8D2D-79C185E1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5" y="3015017"/>
            <a:ext cx="7030995" cy="34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2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BDFC-4901-4847-8C7A-EBD24BC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Compensating transaction (Saga)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513B-F7F7-0C49-8ADE-2DF87CA28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transaction may involve multiple distributed services.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Begin transaction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Start book hotel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End book hotel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Start book flight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End book flight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Start book car rental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End book car rental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End transaction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happens if a service fails in the middle of the transaction?</a:t>
            </a:r>
          </a:p>
          <a:p>
            <a:pPr lvl="1"/>
            <a:r>
              <a:rPr lang="en-US" dirty="0"/>
              <a:t>We can retry the transaction which means the actions need to be idempotent.</a:t>
            </a:r>
          </a:p>
          <a:p>
            <a:pPr lvl="1"/>
            <a:r>
              <a:rPr lang="en-US" dirty="0"/>
              <a:t>We can also try to roll back the transaction using a state </a:t>
            </a:r>
            <a:r>
              <a:rPr lang="en-US"/>
              <a:t>machine and compensating </a:t>
            </a:r>
            <a:r>
              <a:rPr lang="en-US" dirty="0"/>
              <a:t>actions (</a:t>
            </a:r>
            <a:r>
              <a:rPr lang="en-US" dirty="0" err="1"/>
              <a:t>CancelHotel</a:t>
            </a:r>
            <a:r>
              <a:rPr lang="en-US" dirty="0"/>
              <a:t>, </a:t>
            </a:r>
            <a:r>
              <a:rPr lang="en-US" dirty="0" err="1"/>
              <a:t>CancelFlight</a:t>
            </a:r>
            <a:r>
              <a:rPr lang="en-US" dirty="0"/>
              <a:t>, </a:t>
            </a:r>
            <a:r>
              <a:rPr lang="en-US" dirty="0" err="1"/>
              <a:t>CancelRental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5500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BDFC-4901-4847-8C7A-EBD24BC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Compensating transaction (Saga)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33802-6452-C242-9880-F5A2C78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82" y="1508166"/>
            <a:ext cx="4026860" cy="52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64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CloudWatch</a:t>
            </a:r>
            <a:r>
              <a:rPr lang="en-US" dirty="0"/>
              <a:t> is a monitoring and messaging service for AWS resources.</a:t>
            </a:r>
          </a:p>
          <a:p>
            <a:pPr lvl="1"/>
            <a:r>
              <a:rPr lang="en-US" dirty="0"/>
              <a:t>Track performance metrics</a:t>
            </a:r>
          </a:p>
          <a:p>
            <a:pPr lvl="1"/>
            <a:r>
              <a:rPr lang="en-US" dirty="0"/>
              <a:t>Collect log messages</a:t>
            </a:r>
          </a:p>
          <a:p>
            <a:pPr lvl="1"/>
            <a:r>
              <a:rPr lang="en-US" dirty="0"/>
              <a:t>Set alarms based on predefined metric thresholds</a:t>
            </a:r>
          </a:p>
          <a:p>
            <a:pPr lvl="1"/>
            <a:r>
              <a:rPr lang="en-US" dirty="0"/>
              <a:t>Generate event messages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Metric data is stored for up to 15 months with gradually decreasing granularity.</a:t>
            </a:r>
          </a:p>
          <a:p>
            <a:endParaRPr lang="en-US" dirty="0"/>
          </a:p>
          <a:p>
            <a:r>
              <a:rPr lang="en-US" dirty="0"/>
              <a:t>Basic monitoring is free, detailed monitoring costs extra.</a:t>
            </a:r>
          </a:p>
          <a:p>
            <a:pPr lvl="1"/>
            <a:r>
              <a:rPr lang="en-US" dirty="0"/>
              <a:t>Increased interval from 5 min to 1 min</a:t>
            </a:r>
          </a:p>
          <a:p>
            <a:pPr lvl="1"/>
            <a:r>
              <a:rPr lang="en-US" dirty="0"/>
              <a:t>Monitor custom app metrics using an API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D28DDD-ECDE-A84A-9ED0-B58101FF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2721" y="300158"/>
            <a:ext cx="1208761" cy="12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Cloud-native application architecture patterns</a:t>
            </a:r>
          </a:p>
          <a:p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Cloud Watch</a:t>
            </a:r>
          </a:p>
          <a:p>
            <a:pPr lvl="1"/>
            <a:r>
              <a:rPr lang="en-US" dirty="0"/>
              <a:t>EC2 Auto-scaling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SES</a:t>
            </a:r>
          </a:p>
          <a:p>
            <a:pPr lvl="1"/>
            <a:r>
              <a:rPr lang="en-US" dirty="0"/>
              <a:t>Route 53</a:t>
            </a:r>
          </a:p>
          <a:p>
            <a:pPr lvl="1"/>
            <a:r>
              <a:rPr lang="en-US" dirty="0"/>
              <a:t>Elastic Beanstalk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178ED-27C0-6C45-8A92-E719CE19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69" y="1634634"/>
            <a:ext cx="7620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0F3C-5DEB-3A40-953A-22EF57FD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52E2C-EF85-3741-B87F-03A668B1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57" y="1555749"/>
            <a:ext cx="7848551" cy="43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72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43AE-CF4E-2840-ABB9-D7B38B7A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83733-80F0-0044-9E8C-93CD969D8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076361"/>
            <a:ext cx="9080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3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service that logs all AWS API calls for tracking, reporting and compliance purposes.</a:t>
            </a:r>
          </a:p>
          <a:p>
            <a:endParaRPr lang="en-US" dirty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Log data is stored in a designated S3 bucket.</a:t>
            </a:r>
          </a:p>
          <a:p>
            <a:pPr lvl="1"/>
            <a:r>
              <a:rPr lang="en-US" dirty="0"/>
              <a:t>Trail can contain logs from all regions or a specified region.</a:t>
            </a:r>
          </a:p>
          <a:p>
            <a:pPr lvl="1"/>
            <a:r>
              <a:rPr lang="en-US" dirty="0"/>
              <a:t>Maximum of 5 trails per region.</a:t>
            </a:r>
          </a:p>
          <a:p>
            <a:endParaRPr lang="en-US" dirty="0"/>
          </a:p>
          <a:p>
            <a:r>
              <a:rPr lang="en-US" dirty="0"/>
              <a:t>Ability to setup notification when specific API calls are made.</a:t>
            </a:r>
          </a:p>
          <a:p>
            <a:pPr lvl="1"/>
            <a:r>
              <a:rPr lang="en-US" dirty="0"/>
              <a:t>Example: Notify when API call adds or removes EC2 instances.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84C42E-00DF-F947-B3FB-85A9CD76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0539" y="300681"/>
            <a:ext cx="1116957" cy="111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service that evaluates and documents the configuration of AWS resources.</a:t>
            </a:r>
          </a:p>
          <a:p>
            <a:pPr lvl="1"/>
            <a:r>
              <a:rPr lang="en-US" dirty="0"/>
              <a:t>Can review resources globally or just in a specific region.</a:t>
            </a:r>
          </a:p>
          <a:p>
            <a:pPr lvl="1"/>
            <a:r>
              <a:rPr lang="en-US" dirty="0"/>
              <a:t>Can review all resources or just selected ones.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Take snapshots of resource configurations to review changes over time.</a:t>
            </a:r>
          </a:p>
          <a:p>
            <a:pPr lvl="1"/>
            <a:r>
              <a:rPr lang="en-US" dirty="0"/>
              <a:t>Audit resource configuration for compliance purposes.</a:t>
            </a:r>
          </a:p>
          <a:p>
            <a:pPr lvl="2"/>
            <a:r>
              <a:rPr lang="en-US" dirty="0"/>
              <a:t>Verify that all EBS volumes are encrypted.</a:t>
            </a:r>
          </a:p>
          <a:p>
            <a:pPr lvl="2"/>
            <a:r>
              <a:rPr lang="en-US" dirty="0"/>
              <a:t>Verify that resources are tagged properly.</a:t>
            </a:r>
          </a:p>
          <a:p>
            <a:pPr lvl="2"/>
            <a:endParaRPr lang="en-US" dirty="0"/>
          </a:p>
          <a:p>
            <a:r>
              <a:rPr lang="en-US" dirty="0"/>
              <a:t>Reports are stored in a designated S3 bucket.</a:t>
            </a:r>
          </a:p>
          <a:p>
            <a:endParaRPr lang="en-US" dirty="0"/>
          </a:p>
          <a:p>
            <a:r>
              <a:rPr lang="en-US" dirty="0"/>
              <a:t>Service can send notifications if a resource configuration changes.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621F4A-767C-014C-A63E-092C5B926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794" y="180717"/>
            <a:ext cx="1274539" cy="12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Auto scaling </a:t>
            </a:r>
            <a:r>
              <a:rPr lang="en-US" dirty="0"/>
              <a:t>allows you to scale EC2 capacity up or down based on defined conditions.</a:t>
            </a:r>
          </a:p>
          <a:p>
            <a:pPr lvl="1"/>
            <a:r>
              <a:rPr lang="en-US" dirty="0"/>
              <a:t>Ensure a certain number of instances are always running.</a:t>
            </a:r>
          </a:p>
          <a:p>
            <a:pPr lvl="1"/>
            <a:r>
              <a:rPr lang="en-US" dirty="0"/>
              <a:t>Increase or decrease number of instances to support current demand and save costs.</a:t>
            </a:r>
          </a:p>
          <a:p>
            <a:pPr lvl="1"/>
            <a:endParaRPr lang="en-US" dirty="0"/>
          </a:p>
          <a:p>
            <a:r>
              <a:rPr lang="en-US" dirty="0"/>
              <a:t>Only billed for instances created by Auto Scaling, </a:t>
            </a:r>
            <a:r>
              <a:rPr lang="en-US" u="sng" dirty="0"/>
              <a:t>not</a:t>
            </a:r>
            <a:r>
              <a:rPr lang="en-US" dirty="0"/>
              <a:t> the service itself.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756C6F5-785C-0141-9B88-481CC5125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6376" y="274638"/>
            <a:ext cx="1190383" cy="11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components of auto scaling configuration:</a:t>
            </a:r>
          </a:p>
          <a:p>
            <a:pPr lvl="1"/>
            <a:r>
              <a:rPr lang="en-US" b="1" dirty="0"/>
              <a:t>Launch Configuration</a:t>
            </a:r>
            <a:r>
              <a:rPr lang="en-US" dirty="0"/>
              <a:t>: specifies the type of EC2 instance created during the auto scaling process.</a:t>
            </a:r>
          </a:p>
          <a:p>
            <a:pPr lvl="2"/>
            <a:r>
              <a:rPr lang="en-US" dirty="0"/>
              <a:t>Very similar to launching an EC2 instance, in this case just the configuration is created.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Auto Scaling Group</a:t>
            </a:r>
            <a:r>
              <a:rPr lang="en-US" dirty="0"/>
              <a:t>: defines a set of EC2 instances and the the conditions which determine the number of instances in the set.</a:t>
            </a:r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Group configurations:</a:t>
            </a:r>
          </a:p>
          <a:p>
            <a:pPr lvl="1"/>
            <a:r>
              <a:rPr lang="en-US" b="1" dirty="0"/>
              <a:t>Maintain minimum number of instances</a:t>
            </a:r>
            <a:r>
              <a:rPr lang="en-US" dirty="0"/>
              <a:t>: automatically launches new instances if a current instance becomes unhealthy.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Manual scaling</a:t>
            </a:r>
            <a:r>
              <a:rPr lang="en-US" dirty="0"/>
              <a:t>: user manually changes auto scaling group configuration and AWS adjust instance count to match new configuration.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Dynamic scaling</a:t>
            </a:r>
            <a:r>
              <a:rPr lang="en-US" dirty="0"/>
              <a:t>: instances launched or removed based on </a:t>
            </a:r>
            <a:r>
              <a:rPr lang="en-US" dirty="0" err="1"/>
              <a:t>CloudWatch</a:t>
            </a:r>
            <a:r>
              <a:rPr lang="en-US" dirty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launch configuration.</a:t>
            </a:r>
          </a:p>
          <a:p>
            <a:endParaRPr lang="en-US" dirty="0"/>
          </a:p>
          <a:p>
            <a:r>
              <a:rPr lang="en-US" dirty="0"/>
              <a:t>Create an auto scaling group.</a:t>
            </a:r>
          </a:p>
          <a:p>
            <a:pPr lvl="1"/>
            <a:r>
              <a:rPr lang="en-US" dirty="0"/>
              <a:t>Group size = 2</a:t>
            </a:r>
          </a:p>
          <a:p>
            <a:pPr lvl="1"/>
            <a:r>
              <a:rPr lang="en-US" dirty="0"/>
              <a:t>Keep group at its initial size</a:t>
            </a:r>
          </a:p>
          <a:p>
            <a:pPr lvl="1"/>
            <a:endParaRPr lang="en-US" dirty="0"/>
          </a:p>
          <a:p>
            <a:r>
              <a:rPr lang="en-US" dirty="0"/>
              <a:t>Watch AWS automatically launch EC2 instances.</a:t>
            </a:r>
          </a:p>
          <a:p>
            <a:endParaRPr lang="en-US" dirty="0"/>
          </a:p>
          <a:p>
            <a:r>
              <a:rPr lang="en-US" dirty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Notification Service </a:t>
            </a:r>
            <a:br>
              <a:rPr lang="en-US" dirty="0"/>
            </a:br>
            <a:r>
              <a:rPr lang="en-US" dirty="0"/>
              <a:t>(SNS)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SNS makes it easy to publish messages from an application and deliver them to subscribers or other applications.</a:t>
            </a:r>
          </a:p>
          <a:p>
            <a:endParaRPr lang="en-US" dirty="0"/>
          </a:p>
          <a:p>
            <a:r>
              <a:rPr lang="en-US" dirty="0"/>
              <a:t>Send messages via: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(text message)</a:t>
            </a:r>
          </a:p>
          <a:p>
            <a:pPr lvl="1"/>
            <a:r>
              <a:rPr lang="en-US" dirty="0"/>
              <a:t>Mobile push (Apple, Google, Fire OS, Windows)</a:t>
            </a:r>
          </a:p>
          <a:p>
            <a:pPr lvl="1"/>
            <a:r>
              <a:rPr lang="en-US" dirty="0"/>
              <a:t>SQS queues</a:t>
            </a:r>
          </a:p>
          <a:p>
            <a:pPr lvl="1"/>
            <a:r>
              <a:rPr lang="en-US" dirty="0"/>
              <a:t>HTTP endpoints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6F10E6-AF51-454F-8E8C-03404B464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771" y="198483"/>
            <a:ext cx="1219155" cy="12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way we build applications for the cloud is </a:t>
            </a:r>
            <a:r>
              <a:rPr lang="en-US" u="sng" dirty="0"/>
              <a:t>fundamentally different </a:t>
            </a:r>
            <a:r>
              <a:rPr lang="en-US" dirty="0"/>
              <a:t>than the way we traditionally built apps.</a:t>
            </a:r>
          </a:p>
          <a:p>
            <a:endParaRPr lang="en-US" dirty="0"/>
          </a:p>
          <a:p>
            <a:r>
              <a:rPr lang="en-US" dirty="0"/>
              <a:t>Many legacy applications were never designed to run in cloud platforms, and therefore don't run very well.</a:t>
            </a:r>
          </a:p>
          <a:p>
            <a:endParaRPr lang="en-US" dirty="0"/>
          </a:p>
          <a:p>
            <a:r>
              <a:rPr lang="en-US" dirty="0"/>
              <a:t>Some legacy applications can move to the cloud, but cloud applications cannot move to traditional datacenters. *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* </a:t>
            </a:r>
            <a:r>
              <a:rPr lang="en-US" sz="1900" dirty="0"/>
              <a:t>AWS Outpost allows you to stand up a rack of servers in your private datacenter to run a limited set of AWS services.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41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topic </a:t>
            </a:r>
            <a:r>
              <a:rPr lang="en-US" dirty="0"/>
              <a:t>is created as an access point to allow multiple recipients to receive a message.</a:t>
            </a:r>
          </a:p>
          <a:p>
            <a:pPr lvl="1"/>
            <a:r>
              <a:rPr lang="en-US" dirty="0"/>
              <a:t>A single topic can support multiple endpoint types</a:t>
            </a:r>
          </a:p>
          <a:p>
            <a:pPr lvl="1"/>
            <a:endParaRPr lang="en-US" dirty="0"/>
          </a:p>
          <a:p>
            <a:r>
              <a:rPr lang="en-US" dirty="0"/>
              <a:t>Messages published to SNS are stored in multiple AZs for redundancy.</a:t>
            </a:r>
          </a:p>
          <a:p>
            <a:endParaRPr lang="en-US" dirty="0"/>
          </a:p>
          <a:p>
            <a:r>
              <a:rPr lang="en-US" dirty="0"/>
              <a:t>Recipients must subscribe to a topic in order to receive published messages.</a:t>
            </a:r>
          </a:p>
          <a:p>
            <a:endParaRPr lang="en-US" dirty="0"/>
          </a:p>
          <a:p>
            <a:r>
              <a:rPr lang="en-US" dirty="0"/>
              <a:t>Messages are </a:t>
            </a:r>
            <a:r>
              <a:rPr lang="en-US" u="sng" dirty="0"/>
              <a:t>pushed</a:t>
            </a:r>
            <a:r>
              <a:rPr lang="en-US" dirty="0"/>
              <a:t> to topic recipients.</a:t>
            </a:r>
          </a:p>
          <a:p>
            <a:endParaRPr lang="en-US" dirty="0"/>
          </a:p>
          <a:p>
            <a:r>
              <a:rPr lang="en-US" dirty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3E03-8432-A643-B855-BDA89E95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03D18-952F-2B4A-A2EB-09C56FFD3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204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Publisher-Subscriber</a:t>
            </a:r>
            <a:r>
              <a:rPr lang="en-US" dirty="0"/>
              <a:t> (pub</a:t>
            </a:r>
            <a:r>
              <a:rPr lang="en-US"/>
              <a:t>/sub) pattern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Allow application to provide events to multiple subscriber applications asynchronously.</a:t>
            </a:r>
          </a:p>
          <a:p>
            <a:pPr lvl="1"/>
            <a:r>
              <a:rPr lang="en-US" dirty="0"/>
              <a:t>The publisher and subscriber applications don't have to be aware of one another (loose coupling).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1D76D-1F40-BC4E-B70A-269135CB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47" y="4197568"/>
            <a:ext cx="5978687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03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Queue Service (SQS)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/>
              <a:t>First web service launched by Amazon in 2005.</a:t>
            </a:r>
          </a:p>
          <a:p>
            <a:endParaRPr lang="en-US" dirty="0"/>
          </a:p>
          <a:p>
            <a:r>
              <a:rPr lang="en-US" u="sng" dirty="0"/>
              <a:t>Asynchronous</a:t>
            </a:r>
            <a:r>
              <a:rPr lang="en-US" dirty="0"/>
              <a:t> application integration: message producers are decoupled from consumers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F5E1D7C-87C2-EC40-93FD-FB162D5CA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60" y="274638"/>
            <a:ext cx="1091319" cy="10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SQS use cases:</a:t>
            </a:r>
          </a:p>
          <a:p>
            <a:pPr lvl="1"/>
            <a:r>
              <a:rPr lang="en-US" dirty="0"/>
              <a:t>Create thumbnails from user uploaded images or apply watermarks.</a:t>
            </a:r>
          </a:p>
          <a:p>
            <a:pPr lvl="1"/>
            <a:r>
              <a:rPr lang="en-US" dirty="0"/>
              <a:t>Support payment process workflow for orders.</a:t>
            </a:r>
          </a:p>
          <a:p>
            <a:pPr lvl="1"/>
            <a:r>
              <a:rPr lang="en-US" dirty="0"/>
              <a:t>Scale </a:t>
            </a:r>
            <a:r>
              <a:rPr lang="en-US" dirty="0" err="1"/>
              <a:t>bursty</a:t>
            </a:r>
            <a:r>
              <a:rPr lang="en-US" dirty="0"/>
              <a:t> applications that are trying to balance data consumption with backend data processing.</a:t>
            </a:r>
          </a:p>
          <a:p>
            <a:pPr lvl="1"/>
            <a:endParaRPr lang="en-US" dirty="0"/>
          </a:p>
          <a:p>
            <a:r>
              <a:rPr lang="en-US" dirty="0"/>
              <a:t>Limits:</a:t>
            </a:r>
          </a:p>
          <a:p>
            <a:pPr lvl="1"/>
            <a:r>
              <a:rPr lang="en-US" dirty="0"/>
              <a:t>Messages up to 256KB in size</a:t>
            </a:r>
          </a:p>
          <a:p>
            <a:pPr lvl="1"/>
            <a:r>
              <a:rPr lang="en-US" dirty="0"/>
              <a:t>Messages can be stored in queue up to 14 days (default is 4 days)</a:t>
            </a:r>
          </a:p>
        </p:txBody>
      </p:sp>
    </p:spTree>
    <p:extLst>
      <p:ext uri="{BB962C8B-B14F-4D97-AF65-F5344CB8AC3E}">
        <p14:creationId xmlns:p14="http://schemas.microsoft.com/office/powerpoint/2010/main" val="297616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types of queues:</a:t>
            </a:r>
          </a:p>
          <a:p>
            <a:pPr lvl="1"/>
            <a:r>
              <a:rPr lang="en-US" b="1" dirty="0"/>
              <a:t>Standard</a:t>
            </a:r>
            <a:r>
              <a:rPr lang="en-US" dirty="0"/>
              <a:t> queues (default)</a:t>
            </a:r>
          </a:p>
          <a:p>
            <a:pPr lvl="2"/>
            <a:r>
              <a:rPr lang="en-US" dirty="0"/>
              <a:t>Messages delivered at least once (but possibly more than </a:t>
            </a:r>
            <a:r>
              <a:rPr lang="en-US"/>
              <a:t>once!).</a:t>
            </a:r>
            <a:endParaRPr lang="en-US" dirty="0"/>
          </a:p>
          <a:p>
            <a:pPr lvl="2"/>
            <a:r>
              <a:rPr lang="en-US" dirty="0"/>
              <a:t>Messages may occasionally be delivered out of order.</a:t>
            </a:r>
          </a:p>
          <a:p>
            <a:pPr lvl="2"/>
            <a:r>
              <a:rPr lang="en-US" dirty="0"/>
              <a:t>Action taken on message should be </a:t>
            </a:r>
            <a:r>
              <a:rPr lang="en-US" b="1" dirty="0"/>
              <a:t>idempotent</a:t>
            </a:r>
            <a:r>
              <a:rPr lang="en-US" dirty="0"/>
              <a:t> (repeat action multiple times with same result).</a:t>
            </a:r>
          </a:p>
          <a:p>
            <a:pPr lvl="2"/>
            <a:r>
              <a:rPr lang="en-US" dirty="0"/>
              <a:t>Nearly unlimited transactions per second.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FIFO</a:t>
            </a:r>
            <a:r>
              <a:rPr lang="en-US" dirty="0"/>
              <a:t> (First-in-first-out)</a:t>
            </a:r>
          </a:p>
          <a:p>
            <a:pPr lvl="2"/>
            <a:r>
              <a:rPr lang="en-US" dirty="0"/>
              <a:t>Messages delivered exactly once.</a:t>
            </a:r>
          </a:p>
          <a:p>
            <a:pPr lvl="2"/>
            <a:r>
              <a:rPr lang="en-US" dirty="0"/>
              <a:t>Messages are delivered strictly in order.</a:t>
            </a:r>
          </a:p>
          <a:p>
            <a:pPr lvl="2"/>
            <a:r>
              <a:rPr lang="en-US" dirty="0"/>
              <a:t>Supports message groups to create separate groups of ordered messages within same queue.</a:t>
            </a:r>
          </a:p>
          <a:p>
            <a:pPr lvl="2"/>
            <a:r>
              <a:rPr lang="en-US" dirty="0"/>
              <a:t>Limited to 300 transactions per second.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38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Visibility timeout can be set up to 12 hours.</a:t>
            </a:r>
          </a:p>
          <a:p>
            <a:pPr lvl="1"/>
            <a:endParaRPr lang="en-US" dirty="0"/>
          </a:p>
          <a:p>
            <a:r>
              <a:rPr lang="en-US" dirty="0"/>
              <a:t>Because messages are pulled, requests must be made every few seconds to see if anything in the queue.</a:t>
            </a:r>
          </a:p>
          <a:p>
            <a:pPr lvl="1"/>
            <a:r>
              <a:rPr lang="en-US" dirty="0"/>
              <a:t>1 request every 5 sec = 12*60*24*7*4.3= 520,128/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4 backend workers &gt; 2 million requests/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Wasteful requests if queue is empty at times</a:t>
            </a:r>
          </a:p>
          <a:p>
            <a:pPr lvl="1"/>
            <a:endParaRPr lang="en-US" dirty="0"/>
          </a:p>
          <a:p>
            <a:r>
              <a:rPr lang="en-US" b="1" dirty="0"/>
              <a:t>Long polling</a:t>
            </a:r>
            <a:r>
              <a:rPr lang="en-US" dirty="0"/>
              <a:t>: keep message pull call open for up to 20 seconds, streaming in new messages as they arrive.</a:t>
            </a:r>
          </a:p>
        </p:txBody>
      </p:sp>
    </p:spTree>
    <p:extLst>
      <p:ext uri="{BB962C8B-B14F-4D97-AF65-F5344CB8AC3E}">
        <p14:creationId xmlns:p14="http://schemas.microsoft.com/office/powerpoint/2010/main" val="2090794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1E84-AA6E-A140-87C1-9D605622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86F78-54EF-AD4D-BF64-66AC435D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Competing Consumers </a:t>
            </a:r>
            <a:r>
              <a:rPr lang="en-US" dirty="0"/>
              <a:t>pattern:</a:t>
            </a:r>
          </a:p>
          <a:p>
            <a:endParaRPr lang="en-US" dirty="0"/>
          </a:p>
          <a:p>
            <a:pPr lvl="1"/>
            <a:r>
              <a:rPr lang="en-US" dirty="0"/>
              <a:t>Allow multiple applications to read from the same message queue.</a:t>
            </a:r>
          </a:p>
          <a:p>
            <a:pPr lvl="1"/>
            <a:r>
              <a:rPr lang="en-US" dirty="0"/>
              <a:t>Process requests independently in parallel.</a:t>
            </a:r>
          </a:p>
          <a:p>
            <a:pPr lvl="1"/>
            <a:r>
              <a:rPr lang="en-US" dirty="0"/>
              <a:t>Highly resilient, but no guarantee of order.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54EBE-BE9F-5F43-8168-10C9C3B99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62" y="3878318"/>
            <a:ext cx="6327647" cy="24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18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Priority Queuing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SQS doesn’t support the concept of prioritization, but you can use multiple queues to accomplish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Fan-out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Cloud-native application characteristics:</a:t>
            </a:r>
          </a:p>
          <a:p>
            <a:endParaRPr lang="en-US" dirty="0"/>
          </a:p>
          <a:p>
            <a:pPr lvl="1"/>
            <a:r>
              <a:rPr lang="en-US" dirty="0"/>
              <a:t>Composed of multiple small services (micro-services) instead of a single monolithic application.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dependent on network layer for application service communications.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Leverage managed services supported by the cloud provider.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Deployed across multiple availability zones and regions for higher resiliency.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7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an SQS queue.</a:t>
            </a:r>
          </a:p>
          <a:p>
            <a:endParaRPr lang="en-US" dirty="0"/>
          </a:p>
          <a:p>
            <a:r>
              <a:rPr lang="en-US" dirty="0"/>
              <a:t>Add a message to the queue with a publisher app.</a:t>
            </a:r>
          </a:p>
          <a:p>
            <a:endParaRPr lang="en-US" dirty="0"/>
          </a:p>
          <a:p>
            <a:r>
              <a:rPr lang="en-US" dirty="0"/>
              <a:t>Check for messages on the queue.</a:t>
            </a:r>
          </a:p>
          <a:p>
            <a:endParaRPr lang="en-US" dirty="0"/>
          </a:p>
          <a:p>
            <a:r>
              <a:rPr lang="en-US" dirty="0"/>
              <a:t>Pull a message from the queue with a subscriber app.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5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SES is a scalable email service to support sending and receiving email from AWS.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AWS customers must get approval to run mail servers (</a:t>
            </a:r>
            <a:r>
              <a:rPr lang="en-US" dirty="0" err="1"/>
              <a:t>smtp</a:t>
            </a:r>
            <a:r>
              <a:rPr lang="en-US" dirty="0"/>
              <a:t>) on EC2 instances.</a:t>
            </a:r>
          </a:p>
          <a:p>
            <a:endParaRPr lang="en-US" dirty="0"/>
          </a:p>
          <a:p>
            <a:r>
              <a:rPr lang="en-US" dirty="0"/>
              <a:t>Messages sent via standard SMTP, received messages are stored in S3.</a:t>
            </a:r>
          </a:p>
          <a:p>
            <a:endParaRPr lang="en-US" dirty="0"/>
          </a:p>
          <a:p>
            <a:r>
              <a:rPr lang="en-US" dirty="0"/>
              <a:t>Billing is based on number of messages sent and received per month (first 62k sent free).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AWS places a limit on number of messages sent/day, but you can request an increase.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156598-2EFC-2445-AC29-8F4192476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813" y="272819"/>
            <a:ext cx="1144819" cy="11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domain name hosting and registration service.</a:t>
            </a:r>
          </a:p>
          <a:p>
            <a:endParaRPr lang="en-US" dirty="0"/>
          </a:p>
          <a:p>
            <a:r>
              <a:rPr lang="en-US" dirty="0"/>
              <a:t>Route 53 name is based on famous Route 66 highway across America, 53 is DNS port number.</a:t>
            </a:r>
          </a:p>
          <a:p>
            <a:endParaRPr lang="en-US" dirty="0"/>
          </a:p>
          <a:p>
            <a:r>
              <a:rPr lang="en-US" dirty="0"/>
              <a:t>Domain Name Services (DNS) are a critical part of Internet infrastructure</a:t>
            </a:r>
          </a:p>
          <a:p>
            <a:pPr lvl="1"/>
            <a:r>
              <a:rPr lang="en-US" dirty="0"/>
              <a:t>DNS translates domain names (</a:t>
            </a:r>
            <a:r>
              <a:rPr lang="en-US" dirty="0" err="1"/>
              <a:t>domain.com</a:t>
            </a:r>
            <a:r>
              <a:rPr lang="en-US" dirty="0"/>
              <a:t>) into IP addresses.</a:t>
            </a:r>
          </a:p>
          <a:p>
            <a:pPr lvl="1"/>
            <a:r>
              <a:rPr lang="en-US" dirty="0"/>
              <a:t>Availability of DNS services directly impacts service availability.</a:t>
            </a:r>
          </a:p>
          <a:p>
            <a:pPr lvl="2"/>
            <a:r>
              <a:rPr lang="en-US" dirty="0"/>
              <a:t>Service isn’t really “up” if nobody can find it.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7C00628-A34B-9C40-B32C-7829D8F9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219" y="274638"/>
            <a:ext cx="1174391" cy="11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AWS can serve as a domain registrar and name server.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name server </a:t>
            </a:r>
            <a:r>
              <a:rPr lang="en-US" dirty="0"/>
              <a:t>provides all authoritative records for a domain name.</a:t>
            </a:r>
          </a:p>
          <a:p>
            <a:endParaRPr lang="en-US" dirty="0"/>
          </a:p>
          <a:p>
            <a:r>
              <a:rPr lang="en-US" dirty="0"/>
              <a:t>Record types:</a:t>
            </a:r>
          </a:p>
          <a:p>
            <a:pPr lvl="1"/>
            <a:r>
              <a:rPr lang="en-US" b="1" dirty="0"/>
              <a:t>Start of authority </a:t>
            </a:r>
            <a:r>
              <a:rPr lang="en-US" dirty="0"/>
              <a:t>(SOA):  administrator name, version, and TTL information</a:t>
            </a:r>
          </a:p>
          <a:p>
            <a:pPr lvl="1"/>
            <a:r>
              <a:rPr lang="en-US" b="1" dirty="0"/>
              <a:t>Name Server </a:t>
            </a:r>
            <a:r>
              <a:rPr lang="en-US" dirty="0"/>
              <a:t>(NS): used by top level servers to locate authoritative name server</a:t>
            </a:r>
          </a:p>
          <a:p>
            <a:pPr lvl="1"/>
            <a:r>
              <a:rPr lang="en-US" b="1" dirty="0"/>
              <a:t>Address</a:t>
            </a:r>
            <a:r>
              <a:rPr lang="en-US" dirty="0"/>
              <a:t> (A): maps a hostname to an IP address</a:t>
            </a:r>
          </a:p>
          <a:p>
            <a:pPr lvl="1"/>
            <a:r>
              <a:rPr lang="en-US" b="1" dirty="0"/>
              <a:t>CNAME</a:t>
            </a:r>
            <a:r>
              <a:rPr lang="en-US" dirty="0"/>
              <a:t>: maps a hostname to a fully qualified domain name</a:t>
            </a:r>
          </a:p>
          <a:p>
            <a:pPr lvl="1"/>
            <a:r>
              <a:rPr lang="en-US" b="1" dirty="0"/>
              <a:t>Alias</a:t>
            </a:r>
            <a:r>
              <a:rPr lang="en-US" dirty="0"/>
              <a:t>: like a CNAME, but can use dynamic AWS targets</a:t>
            </a:r>
          </a:p>
          <a:p>
            <a:pPr lvl="2"/>
            <a:r>
              <a:rPr lang="en-US" dirty="0"/>
              <a:t>Example: Elastic load balancers use a dynamic endpoint, not an IP address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Routing policies are used to </a:t>
            </a:r>
            <a:r>
              <a:rPr lang="is-IS" dirty="0"/>
              <a:t>distribute traffic over multiple regions using dynamic DNS responses.</a:t>
            </a:r>
          </a:p>
          <a:p>
            <a:endParaRPr lang="is-IS" dirty="0"/>
          </a:p>
          <a:p>
            <a:r>
              <a:rPr lang="is-IS" b="1" dirty="0"/>
              <a:t>Simple</a:t>
            </a:r>
            <a:r>
              <a:rPr lang="is-IS" dirty="0"/>
              <a:t>: default policy which maps a DNS request to one or more addresses (random).</a:t>
            </a:r>
          </a:p>
          <a:p>
            <a:endParaRPr lang="is-IS" dirty="0"/>
          </a:p>
          <a:p>
            <a:r>
              <a:rPr lang="is-IS" b="1" dirty="0"/>
              <a:t>Multivalue Answer</a:t>
            </a:r>
            <a:r>
              <a:rPr lang="is-IS" dirty="0"/>
              <a:t>: same as simple policy except Route 53 will perform health check and only respond with healthy records.</a:t>
            </a:r>
          </a:p>
          <a:p>
            <a:endParaRPr lang="is-IS" dirty="0"/>
          </a:p>
          <a:p>
            <a:r>
              <a:rPr lang="en-US" b="1" dirty="0"/>
              <a:t>Weighted</a:t>
            </a:r>
            <a:r>
              <a:rPr lang="en-US" dirty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Example: 85% us-east, 15% us-west)</a:t>
            </a:r>
          </a:p>
          <a:p>
            <a:pPr lvl="1"/>
            <a:r>
              <a:rPr lang="en-US" dirty="0"/>
              <a:t>May be useful for A/B testing </a:t>
            </a:r>
          </a:p>
          <a:p>
            <a:endParaRPr lang="en-US" dirty="0"/>
          </a:p>
          <a:p>
            <a:r>
              <a:rPr lang="en-US" b="1" dirty="0"/>
              <a:t>Latency</a:t>
            </a:r>
            <a:r>
              <a:rPr lang="en-US" dirty="0"/>
              <a:t>: distribute traffic by directing user to the lowest latency region.</a:t>
            </a:r>
          </a:p>
          <a:p>
            <a:pPr lvl="1"/>
            <a:r>
              <a:rPr lang="en-US" dirty="0"/>
              <a:t>Example: US customers directed to us-east and European customers direct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Failover</a:t>
            </a:r>
            <a:r>
              <a:rPr lang="en-US" dirty="0"/>
              <a:t>: monitor health of services and fail over to a secondary region if health check fails.</a:t>
            </a:r>
          </a:p>
          <a:p>
            <a:pPr lvl="1"/>
            <a:r>
              <a:rPr lang="en-US" dirty="0"/>
              <a:t>Example: us-east is primary, us-west is secondary</a:t>
            </a:r>
          </a:p>
          <a:p>
            <a:pPr lvl="1"/>
            <a:r>
              <a:rPr lang="en-US" dirty="0"/>
              <a:t>Primarily used for disaster recovery purposes, protect against failure of an entire region</a:t>
            </a:r>
          </a:p>
          <a:p>
            <a:pPr lvl="1"/>
            <a:endParaRPr lang="en-US" dirty="0"/>
          </a:p>
          <a:p>
            <a:r>
              <a:rPr lang="en-US" b="1" dirty="0" err="1"/>
              <a:t>Geolocation</a:t>
            </a:r>
            <a:r>
              <a:rPr lang="en-US" dirty="0"/>
              <a:t>: distribute traffic to a specific region based on physical location of user.</a:t>
            </a:r>
          </a:p>
          <a:p>
            <a:pPr lvl="1"/>
            <a:r>
              <a:rPr lang="en-US" dirty="0"/>
              <a:t>Example: All queries from European users go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r>
              <a:rPr lang="en-US" dirty="0"/>
              <a:t>Primarily used to meet regulatory and data privacy requirements </a:t>
            </a:r>
          </a:p>
          <a:p>
            <a:endParaRPr lang="en-US" dirty="0"/>
          </a:p>
          <a:p>
            <a:r>
              <a:rPr lang="en-US" b="1" dirty="0" err="1"/>
              <a:t>Geoproximity</a:t>
            </a:r>
            <a:r>
              <a:rPr lang="en-US" b="1" dirty="0"/>
              <a:t> Routing (Traffic flow): </a:t>
            </a:r>
            <a:r>
              <a:rPr lang="en-US" dirty="0"/>
              <a:t>route traffic based on both physical location of user and location of resources.</a:t>
            </a:r>
          </a:p>
          <a:p>
            <a:pPr lvl="1"/>
            <a:r>
              <a:rPr lang="en-US" dirty="0"/>
              <a:t>Able to define a bias setting which expands or shrinks geographic region</a:t>
            </a:r>
          </a:p>
          <a:p>
            <a:pPr lvl="1"/>
            <a:r>
              <a:rPr lang="en-US" dirty="0"/>
              <a:t>Must use </a:t>
            </a:r>
            <a:r>
              <a:rPr lang="en-US" i="1" dirty="0"/>
              <a:t>Route 53 traffic flow </a:t>
            </a:r>
            <a:r>
              <a:rPr lang="en-US" dirty="0"/>
              <a:t>when enabling this configuration</a:t>
            </a:r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Architecture Using 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 which automates the configuration and deployment of application stacks.</a:t>
            </a:r>
          </a:p>
          <a:p>
            <a:pPr lvl="1"/>
            <a:r>
              <a:rPr lang="en-US" dirty="0"/>
              <a:t>Automatically provisions and scales EC2, load balancing, networking, storage, and 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Installs and manages application servers and frameworks.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user just focuses on loading custom application.</a:t>
            </a:r>
          </a:p>
          <a:p>
            <a:pPr lvl="1"/>
            <a:endParaRPr lang="en-US" dirty="0"/>
          </a:p>
          <a:p>
            <a:r>
              <a:rPr lang="en-US" dirty="0"/>
              <a:t>Benefit: designed primarily for application developers that don’t want to deal with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 support: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IIS/.NET</a:t>
            </a:r>
          </a:p>
          <a:p>
            <a:pPr lvl="1"/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err="1"/>
              <a:t>Docker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EB controls capacity of resources, but you can still access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8128-E639-C343-8DDB-54E22CA5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D8C58-AACE-5E45-B459-CC893BB7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714551"/>
            <a:ext cx="7964557" cy="446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4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Deployment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Deployment policies control how EB updates deployed application:</a:t>
            </a:r>
          </a:p>
          <a:p>
            <a:pPr lvl="1"/>
            <a:r>
              <a:rPr lang="en-US" b="1" dirty="0"/>
              <a:t>All at once</a:t>
            </a:r>
            <a:r>
              <a:rPr lang="en-US" dirty="0"/>
              <a:t>: deploy application to all instances simultaneously (short service disruption).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</a:t>
            </a:r>
            <a:r>
              <a:rPr lang="en-US" dirty="0"/>
              <a:t>: deploy new app in batches, reducing service capacity but causing no disruption.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 with additional batch</a:t>
            </a:r>
            <a:r>
              <a:rPr lang="en-US" dirty="0"/>
              <a:t>: launch new resources before batch updates so that service capacity isn’t reduced.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Immutable</a:t>
            </a:r>
            <a:r>
              <a:rPr lang="en-US" dirty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auto-scaling PHP platform using sample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The danger of cascading service calls:</a:t>
            </a:r>
          </a:p>
          <a:p>
            <a:pPr lvl="2"/>
            <a:r>
              <a:rPr lang="en-US" dirty="0"/>
              <a:t>Even if every service were available 99.999% of the time, with hundreds of services only 99% of the requests would be fulfilled.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We can mitigate some of these issues using:</a:t>
            </a:r>
          </a:p>
          <a:p>
            <a:pPr lvl="2"/>
            <a:r>
              <a:rPr lang="en-US" dirty="0"/>
              <a:t>Retries (be careful!)</a:t>
            </a:r>
          </a:p>
          <a:p>
            <a:pPr lvl="2"/>
            <a:r>
              <a:rPr lang="en-US" dirty="0"/>
              <a:t>Caching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Many modern applications are moving towards an event-driven model.</a:t>
            </a:r>
          </a:p>
        </p:txBody>
      </p:sp>
    </p:spTree>
    <p:extLst>
      <p:ext uri="{BB962C8B-B14F-4D97-AF65-F5344CB8AC3E}">
        <p14:creationId xmlns:p14="http://schemas.microsoft.com/office/powerpoint/2010/main" val="128089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223581-E642-C14D-976D-BF3F48CC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Orchestrator Pattern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0A94F6-2D04-E54E-8765-934B8A18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698" y="1605146"/>
            <a:ext cx="4534604" cy="30974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196DEA-732E-D148-9618-7171B4CAC547}"/>
              </a:ext>
            </a:extLst>
          </p:cNvPr>
          <p:cNvSpPr txBox="1"/>
          <p:nvPr/>
        </p:nvSpPr>
        <p:spPr>
          <a:xfrm>
            <a:off x="1401287" y="5094514"/>
            <a:ext cx="688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request/response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Couples services together and creates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point of failure if orchestrating service goes down.</a:t>
            </a:r>
          </a:p>
        </p:txBody>
      </p:sp>
    </p:spTree>
    <p:extLst>
      <p:ext uri="{BB962C8B-B14F-4D97-AF65-F5344CB8AC3E}">
        <p14:creationId xmlns:p14="http://schemas.microsoft.com/office/powerpoint/2010/main" val="1795603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6545C2-DBB1-A649-92F0-AD1C63533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Reactive Pattern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DBC3E-6247-5A48-83F5-B6A738C8D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46" y="1531917"/>
            <a:ext cx="3384467" cy="3384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9D5040-E03E-AA47-92EF-3431226E2403}"/>
              </a:ext>
            </a:extLst>
          </p:cNvPr>
          <p:cNvSpPr txBox="1"/>
          <p:nvPr/>
        </p:nvSpPr>
        <p:spPr>
          <a:xfrm>
            <a:off x="1377536" y="5326083"/>
            <a:ext cx="7196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Event-driven communication allowing services to execute in parallel.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service dependencies making it easier to add/modify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developers don't have experience with this architectural pattern.</a:t>
            </a:r>
          </a:p>
        </p:txBody>
      </p:sp>
    </p:spTree>
    <p:extLst>
      <p:ext uri="{BB962C8B-B14F-4D97-AF65-F5344CB8AC3E}">
        <p14:creationId xmlns:p14="http://schemas.microsoft.com/office/powerpoint/2010/main" val="47184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B9B08E-0DC6-764A-8859-858196CD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161"/>
            <a:ext cx="9144000" cy="63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6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17254</TotalTime>
  <Words>2246</Words>
  <Application>Microsoft Macintosh PowerPoint</Application>
  <PresentationFormat>On-screen Show (4:3)</PresentationFormat>
  <Paragraphs>343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Avenir Black</vt:lpstr>
      <vt:lpstr>Calibri</vt:lpstr>
      <vt:lpstr>Consolas</vt:lpstr>
      <vt:lpstr>Office Theme</vt:lpstr>
      <vt:lpstr>DevOps &amp; Cloud Infrastructure SEIS 665 AWS Integration, Management &amp;  Cloud-native Patterns</vt:lpstr>
      <vt:lpstr>Agenda</vt:lpstr>
      <vt:lpstr>Cloud-native application architecture</vt:lpstr>
      <vt:lpstr>Cloud-native application architecture</vt:lpstr>
      <vt:lpstr>Cloud-native application architecture</vt:lpstr>
      <vt:lpstr>Cloud-native application architecture</vt:lpstr>
      <vt:lpstr>Orchestrator Pattern</vt:lpstr>
      <vt:lpstr>Reactive Pattern</vt:lpstr>
      <vt:lpstr>PowerPoint Presentation</vt:lpstr>
      <vt:lpstr>PowerPoint Presentation</vt:lpstr>
      <vt:lpstr>Circuit Breaker pattern</vt:lpstr>
      <vt:lpstr>Circuit Breaker pattern</vt:lpstr>
      <vt:lpstr>Bulkhead Pattern</vt:lpstr>
      <vt:lpstr>Retry Pattern</vt:lpstr>
      <vt:lpstr>Pipes and Filters Pattern</vt:lpstr>
      <vt:lpstr>Pipes and Filters Pattern</vt:lpstr>
      <vt:lpstr>Compensating transaction (Saga) Pattern</vt:lpstr>
      <vt:lpstr>Compensating transaction (Saga) Pattern</vt:lpstr>
      <vt:lpstr>CloudWatch</vt:lpstr>
      <vt:lpstr>CloudWatch Metrics</vt:lpstr>
      <vt:lpstr>CloudWatch Logs</vt:lpstr>
      <vt:lpstr>CloudWatch Events</vt:lpstr>
      <vt:lpstr>CloudTrail</vt:lpstr>
      <vt:lpstr>AWS Config</vt:lpstr>
      <vt:lpstr>EC2 Auto Scaling</vt:lpstr>
      <vt:lpstr>EC2 Auto Scaling</vt:lpstr>
      <vt:lpstr>EC2 Auto Scaling</vt:lpstr>
      <vt:lpstr>Auto Scaling Hands On</vt:lpstr>
      <vt:lpstr>Simple Notification Service  (SNS)</vt:lpstr>
      <vt:lpstr>SNS</vt:lpstr>
      <vt:lpstr>SNS</vt:lpstr>
      <vt:lpstr>Simple Queue Service (SQS)</vt:lpstr>
      <vt:lpstr>SQS</vt:lpstr>
      <vt:lpstr>SQS</vt:lpstr>
      <vt:lpstr>PowerPoint Presentation</vt:lpstr>
      <vt:lpstr>SQS</vt:lpstr>
      <vt:lpstr>SQS</vt:lpstr>
      <vt:lpstr>SQS Priority Queuing</vt:lpstr>
      <vt:lpstr>SQS Fan-out</vt:lpstr>
      <vt:lpstr>SQS Hands On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Microsoft Office User</cp:lastModifiedBy>
  <cp:revision>159</cp:revision>
  <cp:lastPrinted>2016-08-15T15:10:09Z</cp:lastPrinted>
  <dcterms:created xsi:type="dcterms:W3CDTF">2016-03-21T04:38:02Z</dcterms:created>
  <dcterms:modified xsi:type="dcterms:W3CDTF">2019-08-10T19:07:04Z</dcterms:modified>
</cp:coreProperties>
</file>